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7" r:id="rId2"/>
    <p:sldId id="289" r:id="rId3"/>
    <p:sldId id="291" r:id="rId4"/>
    <p:sldId id="283" r:id="rId5"/>
    <p:sldId id="256" r:id="rId6"/>
    <p:sldId id="305" r:id="rId7"/>
    <p:sldId id="281" r:id="rId8"/>
    <p:sldId id="306" r:id="rId9"/>
    <p:sldId id="307" r:id="rId10"/>
    <p:sldId id="282" r:id="rId11"/>
    <p:sldId id="308" r:id="rId12"/>
    <p:sldId id="312" r:id="rId13"/>
    <p:sldId id="316" r:id="rId14"/>
    <p:sldId id="318" r:id="rId15"/>
    <p:sldId id="319" r:id="rId16"/>
    <p:sldId id="320" r:id="rId17"/>
    <p:sldId id="260" r:id="rId18"/>
    <p:sldId id="266" r:id="rId19"/>
    <p:sldId id="322" r:id="rId20"/>
    <p:sldId id="323" r:id="rId21"/>
    <p:sldId id="262" r:id="rId22"/>
    <p:sldId id="263" r:id="rId23"/>
    <p:sldId id="259" r:id="rId24"/>
    <p:sldId id="265" r:id="rId25"/>
    <p:sldId id="313" r:id="rId26"/>
    <p:sldId id="325" r:id="rId27"/>
    <p:sldId id="278" r:id="rId28"/>
  </p:sldIdLst>
  <p:sldSz cx="9144000" cy="6858000" type="screen4x3"/>
  <p:notesSz cx="6858000" cy="100123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94318" autoAdjust="0"/>
  </p:normalViewPr>
  <p:slideViewPr>
    <p:cSldViewPr>
      <p:cViewPr varScale="1">
        <p:scale>
          <a:sx n="55" d="100"/>
          <a:sy n="55" d="100"/>
        </p:scale>
        <p:origin x="9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1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500618"/>
          </a:xfrm>
          <a:prstGeom prst="rect">
            <a:avLst/>
          </a:prstGeom>
        </p:spPr>
        <p:txBody>
          <a:bodyPr vert="horz" lIns="91440" tIns="45720" rIns="91440" bIns="45720" rtlCol="0"/>
          <a:lstStyle>
            <a:lvl1pPr algn="r">
              <a:defRPr sz="1200"/>
            </a:lvl1pPr>
          </a:lstStyle>
          <a:p>
            <a:fld id="{33B3FF7E-100D-42C8-BF1B-DF6F4D0AA9E9}" type="datetimeFigureOut">
              <a:rPr lang="en-US" smtClean="0"/>
              <a:pPr/>
              <a:t>10/31/2016</a:t>
            </a:fld>
            <a:endParaRPr lang="en-AU"/>
          </a:p>
        </p:txBody>
      </p:sp>
      <p:sp>
        <p:nvSpPr>
          <p:cNvPr id="4" name="Footer Placeholder 3"/>
          <p:cNvSpPr>
            <a:spLocks noGrp="1"/>
          </p:cNvSpPr>
          <p:nvPr>
            <p:ph type="ftr" sz="quarter" idx="2"/>
          </p:nvPr>
        </p:nvSpPr>
        <p:spPr>
          <a:xfrm>
            <a:off x="0" y="9510007"/>
            <a:ext cx="2971800" cy="50061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510007"/>
            <a:ext cx="2971800" cy="500618"/>
          </a:xfrm>
          <a:prstGeom prst="rect">
            <a:avLst/>
          </a:prstGeom>
        </p:spPr>
        <p:txBody>
          <a:bodyPr vert="horz" lIns="91440" tIns="45720" rIns="91440" bIns="45720" rtlCol="0" anchor="b"/>
          <a:lstStyle>
            <a:lvl1pPr algn="r">
              <a:defRPr sz="1200"/>
            </a:lvl1pPr>
          </a:lstStyle>
          <a:p>
            <a:fld id="{8A21EDED-E03F-4948-A6F2-61B2AA61B006}" type="slidenum">
              <a:rPr lang="en-AU" smtClean="0"/>
              <a:pPr/>
              <a:t>‹#›</a:t>
            </a:fld>
            <a:endParaRPr lang="en-AU"/>
          </a:p>
        </p:txBody>
      </p:sp>
    </p:spTree>
    <p:extLst>
      <p:ext uri="{BB962C8B-B14F-4D97-AF65-F5344CB8AC3E}">
        <p14:creationId xmlns:p14="http://schemas.microsoft.com/office/powerpoint/2010/main" val="1951613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1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500618"/>
          </a:xfrm>
          <a:prstGeom prst="rect">
            <a:avLst/>
          </a:prstGeom>
        </p:spPr>
        <p:txBody>
          <a:bodyPr vert="horz" lIns="91440" tIns="45720" rIns="91440" bIns="45720" rtlCol="0"/>
          <a:lstStyle>
            <a:lvl1pPr algn="r">
              <a:defRPr sz="1200"/>
            </a:lvl1pPr>
          </a:lstStyle>
          <a:p>
            <a:fld id="{722CA817-C588-4850-B880-85E8FEB82CBC}" type="datetimeFigureOut">
              <a:rPr lang="en-US" smtClean="0"/>
              <a:pPr/>
              <a:t>10/31/2016</a:t>
            </a:fld>
            <a:endParaRPr lang="en-AU"/>
          </a:p>
        </p:txBody>
      </p:sp>
      <p:sp>
        <p:nvSpPr>
          <p:cNvPr id="4" name="Slide Image Placeholder 3"/>
          <p:cNvSpPr>
            <a:spLocks noGrp="1" noRot="1" noChangeAspect="1"/>
          </p:cNvSpPr>
          <p:nvPr>
            <p:ph type="sldImg" idx="2"/>
          </p:nvPr>
        </p:nvSpPr>
        <p:spPr>
          <a:xfrm>
            <a:off x="927100" y="750888"/>
            <a:ext cx="5003800" cy="37544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5873"/>
            <a:ext cx="5486400" cy="450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510007"/>
            <a:ext cx="2971800" cy="50061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510007"/>
            <a:ext cx="2971800" cy="500618"/>
          </a:xfrm>
          <a:prstGeom prst="rect">
            <a:avLst/>
          </a:prstGeom>
        </p:spPr>
        <p:txBody>
          <a:bodyPr vert="horz" lIns="91440" tIns="45720" rIns="91440" bIns="45720" rtlCol="0" anchor="b"/>
          <a:lstStyle>
            <a:lvl1pPr algn="r">
              <a:defRPr sz="1200"/>
            </a:lvl1pPr>
          </a:lstStyle>
          <a:p>
            <a:fld id="{E5E353BE-7B92-451B-8F1A-633BA962962F}" type="slidenum">
              <a:rPr lang="en-AU" smtClean="0"/>
              <a:pPr/>
              <a:t>‹#›</a:t>
            </a:fld>
            <a:endParaRPr lang="en-AU"/>
          </a:p>
        </p:txBody>
      </p:sp>
    </p:spTree>
    <p:extLst>
      <p:ext uri="{BB962C8B-B14F-4D97-AF65-F5344CB8AC3E}">
        <p14:creationId xmlns:p14="http://schemas.microsoft.com/office/powerpoint/2010/main" val="61364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5E353BE-7B92-451B-8F1A-633BA962962F}" type="slidenum">
              <a:rPr lang="en-AU" smtClean="0"/>
              <a:pPr/>
              <a:t>1</a:t>
            </a:fld>
            <a:endParaRPr lang="en-AU"/>
          </a:p>
        </p:txBody>
      </p:sp>
    </p:spTree>
    <p:extLst>
      <p:ext uri="{BB962C8B-B14F-4D97-AF65-F5344CB8AC3E}">
        <p14:creationId xmlns:p14="http://schemas.microsoft.com/office/powerpoint/2010/main" val="4001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This is John Steinbeck</a:t>
            </a:r>
          </a:p>
          <a:p>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This is John Steinbeck.</a:t>
            </a:r>
            <a:r>
              <a:rPr lang="en-AU" sz="1200" baseline="0" dirty="0" smtClean="0"/>
              <a:t> </a:t>
            </a:r>
            <a:r>
              <a:rPr lang="en-AU" sz="1200" dirty="0" smtClean="0"/>
              <a:t>He is considered one of the most important of American authors</a:t>
            </a:r>
          </a:p>
          <a:p>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2</a:t>
            </a:fld>
            <a:endParaRPr lang="en-AU"/>
          </a:p>
        </p:txBody>
      </p:sp>
    </p:spTree>
    <p:extLst>
      <p:ext uri="{BB962C8B-B14F-4D97-AF65-F5344CB8AC3E}">
        <p14:creationId xmlns:p14="http://schemas.microsoft.com/office/powerpoint/2010/main" val="278771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The clouds appeared on the horizons with a thunderous roar. Turbulent dust clouds rolled in generally from the North and dumped a fine silt over the land. Men, women and children stayed in their houses and tied handkerchiefs over their noses and mouths. When they dared to leave, they added goggles to protect their eyes. Houses were shut tight, cloth was wedged in the cracks of the doors and windows but still the fine silt forced its way into houses, schools and businesses. During the storms, the air indoors was "swept" with wet gunny sacks. Sponges were used as makeshift "dust masks" and damp sheets were tied over the beds.</a:t>
            </a:r>
            <a:endParaRPr lang="en-AU" dirty="0" smtClean="0"/>
          </a:p>
          <a:p>
            <a:endParaRPr lang="en-AU" dirty="0"/>
          </a:p>
        </p:txBody>
      </p:sp>
      <p:sp>
        <p:nvSpPr>
          <p:cNvPr id="4" name="Slide Number Placeholder 3"/>
          <p:cNvSpPr>
            <a:spLocks noGrp="1"/>
          </p:cNvSpPr>
          <p:nvPr>
            <p:ph type="sldNum" sz="quarter" idx="10"/>
          </p:nvPr>
        </p:nvSpPr>
        <p:spPr/>
        <p:txBody>
          <a:bodyPr/>
          <a:lstStyle/>
          <a:p>
            <a:fld id="{E5E353BE-7B92-451B-8F1A-633BA962962F}" type="slidenum">
              <a:rPr lang="en-AU" smtClean="0"/>
              <a:pPr/>
              <a:t>24</a:t>
            </a:fld>
            <a:endParaRPr lang="en-AU"/>
          </a:p>
        </p:txBody>
      </p:sp>
    </p:spTree>
    <p:extLst>
      <p:ext uri="{BB962C8B-B14F-4D97-AF65-F5344CB8AC3E}">
        <p14:creationId xmlns:p14="http://schemas.microsoft.com/office/powerpoint/2010/main" val="73109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1DB21-D34F-4246-9F8B-BEA197256FF9}" type="datetimeFigureOut">
              <a:rPr lang="en-US" smtClean="0"/>
              <a:pPr/>
              <a:t>10/31/2016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3E039D1-DB40-4FCF-9013-DBF0C7BAE3D3}"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DB21-D34F-4246-9F8B-BEA197256FF9}" type="datetimeFigureOut">
              <a:rPr lang="en-US" smtClean="0"/>
              <a:pPr/>
              <a:t>10/31/2016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039D1-DB40-4FCF-9013-DBF0C7BAE3D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of-mice-and-men-novel"/>
          <p:cNvPicPr>
            <a:picLocks noChangeAspect="1" noChangeArrowheads="1"/>
          </p:cNvPicPr>
          <p:nvPr/>
        </p:nvPicPr>
        <p:blipFill>
          <a:blip r:embed="rId3"/>
          <a:srcRect/>
          <a:stretch>
            <a:fillRect/>
          </a:stretch>
        </p:blipFill>
        <p:spPr bwMode="auto">
          <a:xfrm>
            <a:off x="571472" y="97550"/>
            <a:ext cx="4357718" cy="6619224"/>
          </a:xfrm>
          <a:prstGeom prst="rect">
            <a:avLst/>
          </a:prstGeom>
          <a:noFill/>
        </p:spPr>
      </p:pic>
      <p:sp>
        <p:nvSpPr>
          <p:cNvPr id="3" name="TextBox 2"/>
          <p:cNvSpPr txBox="1"/>
          <p:nvPr/>
        </p:nvSpPr>
        <p:spPr>
          <a:xfrm>
            <a:off x="5143504" y="500042"/>
            <a:ext cx="3286148" cy="4401205"/>
          </a:xfrm>
          <a:prstGeom prst="rect">
            <a:avLst/>
          </a:prstGeom>
          <a:noFill/>
        </p:spPr>
        <p:txBody>
          <a:bodyPr wrap="square" rtlCol="0">
            <a:spAutoFit/>
          </a:bodyPr>
          <a:lstStyle/>
          <a:p>
            <a:r>
              <a:rPr lang="en-AU" sz="4000" dirty="0" smtClean="0"/>
              <a:t>OF MICE AND MEN</a:t>
            </a:r>
          </a:p>
          <a:p>
            <a:r>
              <a:rPr lang="en-AU" sz="4000" dirty="0" smtClean="0"/>
              <a:t>By John Steinbeck</a:t>
            </a:r>
          </a:p>
          <a:p>
            <a:endParaRPr lang="en-AU" sz="4000" dirty="0" smtClean="0"/>
          </a:p>
          <a:p>
            <a:r>
              <a:rPr lang="en-AU" sz="4000" dirty="0" smtClean="0"/>
              <a:t>An </a:t>
            </a:r>
            <a:r>
              <a:rPr lang="en-AU" sz="4000" dirty="0" smtClean="0"/>
              <a:t>introduction…</a:t>
            </a:r>
            <a:endParaRPr lang="en-AU"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vermore.com/azo/99season/omm.jpg"/>
          <p:cNvPicPr>
            <a:picLocks noChangeAspect="1" noChangeArrowheads="1"/>
          </p:cNvPicPr>
          <p:nvPr/>
        </p:nvPicPr>
        <p:blipFill>
          <a:blip r:embed="rId2"/>
          <a:srcRect/>
          <a:stretch>
            <a:fillRect/>
          </a:stretch>
        </p:blipFill>
        <p:spPr bwMode="auto">
          <a:xfrm>
            <a:off x="500034" y="428604"/>
            <a:ext cx="4286280" cy="5699840"/>
          </a:xfrm>
          <a:prstGeom prst="rect">
            <a:avLst/>
          </a:prstGeom>
          <a:noFill/>
        </p:spPr>
      </p:pic>
      <p:sp>
        <p:nvSpPr>
          <p:cNvPr id="3" name="Rectangle 2"/>
          <p:cNvSpPr/>
          <p:nvPr/>
        </p:nvSpPr>
        <p:spPr>
          <a:xfrm>
            <a:off x="5072066" y="642918"/>
            <a:ext cx="3214710" cy="3477875"/>
          </a:xfrm>
          <a:prstGeom prst="rect">
            <a:avLst/>
          </a:prstGeom>
        </p:spPr>
        <p:txBody>
          <a:bodyPr wrap="square">
            <a:spAutoFit/>
          </a:bodyPr>
          <a:lstStyle/>
          <a:p>
            <a:r>
              <a:rPr lang="en-AU" sz="4400" dirty="0" smtClean="0"/>
              <a:t>It’s about dreams, friendship, loneliness &amp; violence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gotoknow.org/file/thebic2007/preview/book.jpg"/>
          <p:cNvPicPr>
            <a:picLocks noChangeAspect="1" noChangeArrowheads="1"/>
          </p:cNvPicPr>
          <p:nvPr/>
        </p:nvPicPr>
        <p:blipFill>
          <a:blip r:embed="rId2"/>
          <a:srcRect/>
          <a:stretch>
            <a:fillRect/>
          </a:stretch>
        </p:blipFill>
        <p:spPr bwMode="auto">
          <a:xfrm>
            <a:off x="2500298" y="285728"/>
            <a:ext cx="4286280" cy="4420227"/>
          </a:xfrm>
          <a:prstGeom prst="rect">
            <a:avLst/>
          </a:prstGeom>
          <a:noFill/>
        </p:spPr>
      </p:pic>
      <p:sp>
        <p:nvSpPr>
          <p:cNvPr id="3" name="TextBox 2"/>
          <p:cNvSpPr txBox="1"/>
          <p:nvPr/>
        </p:nvSpPr>
        <p:spPr>
          <a:xfrm>
            <a:off x="714348" y="4857760"/>
            <a:ext cx="7813165" cy="1200329"/>
          </a:xfrm>
          <a:prstGeom prst="rect">
            <a:avLst/>
          </a:prstGeom>
          <a:noFill/>
        </p:spPr>
        <p:txBody>
          <a:bodyPr wrap="none" rtlCol="0">
            <a:spAutoFit/>
          </a:bodyPr>
          <a:lstStyle/>
          <a:p>
            <a:pPr algn="ctr"/>
            <a:r>
              <a:rPr lang="en-AU" sz="3600" dirty="0" smtClean="0"/>
              <a:t>Reading some books makes you a better </a:t>
            </a:r>
          </a:p>
          <a:p>
            <a:pPr algn="ctr"/>
            <a:r>
              <a:rPr lang="en-AU" sz="3600" dirty="0" smtClean="0"/>
              <a:t>person and this is one of them!</a:t>
            </a:r>
            <a:endParaRPr lang="en-AU" sz="3600" dirty="0"/>
          </a:p>
        </p:txBody>
      </p:sp>
      <p:sp>
        <p:nvSpPr>
          <p:cNvPr id="4" name="TextBox 3"/>
          <p:cNvSpPr txBox="1"/>
          <p:nvPr/>
        </p:nvSpPr>
        <p:spPr>
          <a:xfrm>
            <a:off x="142844" y="357166"/>
            <a:ext cx="2286016" cy="769441"/>
          </a:xfrm>
          <a:prstGeom prst="rect">
            <a:avLst/>
          </a:prstGeom>
          <a:noFill/>
        </p:spPr>
        <p:txBody>
          <a:bodyPr wrap="square" rtlCol="0">
            <a:spAutoFit/>
          </a:bodyPr>
          <a:lstStyle/>
          <a:p>
            <a:r>
              <a:rPr lang="en-AU" sz="4400" dirty="0" smtClean="0"/>
              <a:t>Reason 5</a:t>
            </a:r>
            <a:endParaRPr lang="en-AU"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khalilpakistan.com/wheat.bmp"/>
          <p:cNvPicPr>
            <a:picLocks noChangeAspect="1" noChangeArrowheads="1"/>
          </p:cNvPicPr>
          <p:nvPr/>
        </p:nvPicPr>
        <p:blipFill>
          <a:blip r:embed="rId2"/>
          <a:srcRect/>
          <a:stretch>
            <a:fillRect/>
          </a:stretch>
        </p:blipFill>
        <p:spPr bwMode="auto">
          <a:xfrm>
            <a:off x="285720" y="1142984"/>
            <a:ext cx="8286808" cy="5500726"/>
          </a:xfrm>
          <a:prstGeom prst="rect">
            <a:avLst/>
          </a:prstGeom>
          <a:noFill/>
        </p:spPr>
      </p:pic>
      <p:sp>
        <p:nvSpPr>
          <p:cNvPr id="2" name="TextBox 1"/>
          <p:cNvSpPr txBox="1"/>
          <p:nvPr/>
        </p:nvSpPr>
        <p:spPr>
          <a:xfrm>
            <a:off x="214282" y="214290"/>
            <a:ext cx="8715436" cy="1969770"/>
          </a:xfrm>
          <a:prstGeom prst="rect">
            <a:avLst/>
          </a:prstGeom>
          <a:noFill/>
        </p:spPr>
        <p:txBody>
          <a:bodyPr wrap="square" rtlCol="0">
            <a:spAutoFit/>
          </a:bodyPr>
          <a:lstStyle/>
          <a:p>
            <a:r>
              <a:rPr lang="en-AU" sz="2800" dirty="0" smtClean="0"/>
              <a:t>Before the 30s farm life was booming in America. Farmers were trying to cash in on the biggest crop of the day: </a:t>
            </a:r>
            <a:r>
              <a:rPr lang="en-AU" sz="6600" dirty="0" smtClean="0"/>
              <a:t>wheat!</a:t>
            </a:r>
            <a:endParaRPr lang="en-AU" sz="6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petspictured.com/img/teen-tractor-225.jpg"/>
          <p:cNvPicPr>
            <a:picLocks noChangeAspect="1" noChangeArrowheads="1"/>
          </p:cNvPicPr>
          <p:nvPr/>
        </p:nvPicPr>
        <p:blipFill>
          <a:blip r:embed="rId2"/>
          <a:srcRect/>
          <a:stretch>
            <a:fillRect/>
          </a:stretch>
        </p:blipFill>
        <p:spPr bwMode="auto">
          <a:xfrm>
            <a:off x="4071934" y="142852"/>
            <a:ext cx="4929222" cy="6410838"/>
          </a:xfrm>
          <a:prstGeom prst="rect">
            <a:avLst/>
          </a:prstGeom>
          <a:noFill/>
        </p:spPr>
      </p:pic>
      <p:sp>
        <p:nvSpPr>
          <p:cNvPr id="3" name="TextBox 2"/>
          <p:cNvSpPr txBox="1"/>
          <p:nvPr/>
        </p:nvSpPr>
        <p:spPr>
          <a:xfrm>
            <a:off x="285720" y="357166"/>
            <a:ext cx="4000528" cy="6001643"/>
          </a:xfrm>
          <a:prstGeom prst="rect">
            <a:avLst/>
          </a:prstGeom>
          <a:noFill/>
        </p:spPr>
        <p:txBody>
          <a:bodyPr wrap="square" rtlCol="0">
            <a:spAutoFit/>
          </a:bodyPr>
          <a:lstStyle/>
          <a:p>
            <a:r>
              <a:rPr lang="en-AU" sz="4800" dirty="0" smtClean="0"/>
              <a:t>With the invention of better tractors, farmers could go crazy ploughing the land. </a:t>
            </a:r>
          </a:p>
          <a:p>
            <a:r>
              <a:rPr lang="en-AU" sz="4800" dirty="0" smtClean="0"/>
              <a:t>And they did. </a:t>
            </a:r>
            <a:endParaRPr lang="en-AU"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4429156" cy="5632311"/>
          </a:xfrm>
          <a:prstGeom prst="rect">
            <a:avLst/>
          </a:prstGeom>
          <a:noFill/>
        </p:spPr>
        <p:txBody>
          <a:bodyPr wrap="square" rtlCol="0">
            <a:spAutoFit/>
          </a:bodyPr>
          <a:lstStyle/>
          <a:p>
            <a:r>
              <a:rPr lang="en-AU" sz="4000" dirty="0" smtClean="0"/>
              <a:t>In those days they didn’t know a lot about soil conservation. When the crops failed year after year because of drought there was nothing holding the soil in place.  </a:t>
            </a:r>
          </a:p>
        </p:txBody>
      </p:sp>
      <p:pic>
        <p:nvPicPr>
          <p:cNvPr id="79874" name="Picture 2" descr="http://www.change.org/photos/wordpress_copies/failed-crop_larsz-225x300.jpg"/>
          <p:cNvPicPr>
            <a:picLocks noChangeAspect="1" noChangeArrowheads="1"/>
          </p:cNvPicPr>
          <p:nvPr/>
        </p:nvPicPr>
        <p:blipFill>
          <a:blip r:embed="rId2"/>
          <a:srcRect/>
          <a:stretch>
            <a:fillRect/>
          </a:stretch>
        </p:blipFill>
        <p:spPr bwMode="auto">
          <a:xfrm>
            <a:off x="4572000" y="428604"/>
            <a:ext cx="4304124" cy="57388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56" y="1714488"/>
            <a:ext cx="5512077" cy="2585323"/>
          </a:xfrm>
          <a:prstGeom prst="rect">
            <a:avLst/>
          </a:prstGeom>
        </p:spPr>
        <p:txBody>
          <a:bodyPr wrap="square">
            <a:spAutoFit/>
          </a:bodyPr>
          <a:lstStyle/>
          <a:p>
            <a:r>
              <a:rPr lang="en-AU" sz="5400" dirty="0" smtClean="0"/>
              <a:t>What happens to loose dry dirt in a big wind?</a:t>
            </a:r>
            <a:endParaRPr lang="en-AU" sz="5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www.bbccanada.com/images/britcoms/littlebritain/char_img_majorie.jpg"/>
          <p:cNvPicPr>
            <a:picLocks noChangeAspect="1" noChangeArrowheads="1"/>
          </p:cNvPicPr>
          <p:nvPr/>
        </p:nvPicPr>
        <p:blipFill>
          <a:blip r:embed="rId2"/>
          <a:srcRect/>
          <a:stretch>
            <a:fillRect/>
          </a:stretch>
        </p:blipFill>
        <p:spPr bwMode="auto">
          <a:xfrm>
            <a:off x="571472" y="500042"/>
            <a:ext cx="4429156" cy="4327921"/>
          </a:xfrm>
          <a:prstGeom prst="rect">
            <a:avLst/>
          </a:prstGeom>
          <a:noFill/>
        </p:spPr>
      </p:pic>
      <p:sp>
        <p:nvSpPr>
          <p:cNvPr id="4" name="Rectangular Callout 3"/>
          <p:cNvSpPr/>
          <p:nvPr/>
        </p:nvSpPr>
        <p:spPr>
          <a:xfrm rot="1343772">
            <a:off x="4982219" y="820150"/>
            <a:ext cx="3286148" cy="2428892"/>
          </a:xfrm>
          <a:prstGeom prst="wedgeRectCallout">
            <a:avLst>
              <a:gd name="adj1" fmla="val -88580"/>
              <a:gd name="adj2" fmla="val 1014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214942" y="1285860"/>
            <a:ext cx="2857520" cy="1446550"/>
          </a:xfrm>
          <a:prstGeom prst="rect">
            <a:avLst/>
          </a:prstGeom>
          <a:noFill/>
        </p:spPr>
        <p:txBody>
          <a:bodyPr wrap="squar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Dust!</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52.g.akamaitech.net/f/52/827/1d/www.space.com/images/040324_dust_bowl_04.jpg"/>
          <p:cNvPicPr>
            <a:picLocks noChangeAspect="1" noChangeArrowheads="1"/>
          </p:cNvPicPr>
          <p:nvPr/>
        </p:nvPicPr>
        <p:blipFill>
          <a:blip r:embed="rId2"/>
          <a:srcRect/>
          <a:stretch>
            <a:fillRect/>
          </a:stretch>
        </p:blipFill>
        <p:spPr bwMode="auto">
          <a:xfrm>
            <a:off x="428596" y="426890"/>
            <a:ext cx="8329758" cy="5431002"/>
          </a:xfrm>
          <a:prstGeom prst="rect">
            <a:avLst/>
          </a:prstGeom>
          <a:noFill/>
        </p:spPr>
      </p:pic>
      <p:sp>
        <p:nvSpPr>
          <p:cNvPr id="3" name="TextBox 2"/>
          <p:cNvSpPr txBox="1"/>
          <p:nvPr/>
        </p:nvSpPr>
        <p:spPr>
          <a:xfrm>
            <a:off x="571472" y="6143644"/>
            <a:ext cx="8001056" cy="461665"/>
          </a:xfrm>
          <a:prstGeom prst="rect">
            <a:avLst/>
          </a:prstGeom>
          <a:noFill/>
        </p:spPr>
        <p:txBody>
          <a:bodyPr wrap="square" rtlCol="0">
            <a:spAutoFit/>
          </a:bodyPr>
          <a:lstStyle/>
          <a:p>
            <a:pPr algn="ctr"/>
            <a:r>
              <a:rPr lang="en-AU" sz="2400" dirty="0" smtClean="0"/>
              <a:t>The Prairie winds made many dust storms </a:t>
            </a:r>
            <a:endParaRPr lang="en-A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Dust Storm behind house"/>
          <p:cNvPicPr>
            <a:picLocks noChangeAspect="1" noChangeArrowheads="1"/>
          </p:cNvPicPr>
          <p:nvPr/>
        </p:nvPicPr>
        <p:blipFill>
          <a:blip r:embed="rId2"/>
          <a:srcRect/>
          <a:stretch>
            <a:fillRect/>
          </a:stretch>
        </p:blipFill>
        <p:spPr bwMode="auto">
          <a:xfrm>
            <a:off x="214282" y="3357562"/>
            <a:ext cx="4864734" cy="3324235"/>
          </a:xfrm>
          <a:prstGeom prst="rect">
            <a:avLst/>
          </a:prstGeom>
          <a:noFill/>
        </p:spPr>
      </p:pic>
      <p:pic>
        <p:nvPicPr>
          <p:cNvPr id="23561" name="Picture 9" descr="Dust Storm in Kansas"/>
          <p:cNvPicPr>
            <a:picLocks noChangeAspect="1" noChangeArrowheads="1"/>
          </p:cNvPicPr>
          <p:nvPr/>
        </p:nvPicPr>
        <p:blipFill>
          <a:blip r:embed="rId3"/>
          <a:srcRect/>
          <a:stretch>
            <a:fillRect/>
          </a:stretch>
        </p:blipFill>
        <p:spPr bwMode="auto">
          <a:xfrm>
            <a:off x="2857488" y="119039"/>
            <a:ext cx="5822197" cy="3881465"/>
          </a:xfrm>
          <a:prstGeom prst="rect">
            <a:avLst/>
          </a:prstGeom>
          <a:noFill/>
        </p:spPr>
      </p:pic>
      <p:sp>
        <p:nvSpPr>
          <p:cNvPr id="8" name="Rectangle 7"/>
          <p:cNvSpPr/>
          <p:nvPr/>
        </p:nvSpPr>
        <p:spPr>
          <a:xfrm>
            <a:off x="5357818" y="4143380"/>
            <a:ext cx="3500430" cy="1200329"/>
          </a:xfrm>
          <a:prstGeom prst="rect">
            <a:avLst/>
          </a:prstGeom>
        </p:spPr>
        <p:txBody>
          <a:bodyPr wrap="square">
            <a:spAutoFit/>
          </a:bodyPr>
          <a:lstStyle/>
          <a:p>
            <a:r>
              <a:rPr lang="en-AU" i="1" dirty="0"/>
              <a:t>Black Sunday April 14, 1935. The dust storm that turned day into night. Many believed the world was coming to an end.</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ust Storm"/>
          <p:cNvPicPr>
            <a:picLocks noChangeAspect="1" noChangeArrowheads="1"/>
          </p:cNvPicPr>
          <p:nvPr/>
        </p:nvPicPr>
        <p:blipFill>
          <a:blip r:embed="rId2"/>
          <a:srcRect/>
          <a:stretch>
            <a:fillRect/>
          </a:stretch>
        </p:blipFill>
        <p:spPr bwMode="auto">
          <a:xfrm>
            <a:off x="571471" y="414317"/>
            <a:ext cx="8018117" cy="53721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642910" y="175675"/>
            <a:ext cx="4857784" cy="6354509"/>
          </a:xfrm>
          <a:prstGeom prst="rect">
            <a:avLst/>
          </a:prstGeom>
          <a:noFill/>
          <a:ln w="9525" algn="in">
            <a:noFill/>
            <a:miter lim="800000"/>
            <a:headEnd/>
            <a:tailEnd/>
          </a:ln>
          <a:effectLst/>
        </p:spPr>
      </p:pic>
      <p:sp>
        <p:nvSpPr>
          <p:cNvPr id="5" name="Rectangle 4"/>
          <p:cNvSpPr/>
          <p:nvPr/>
        </p:nvSpPr>
        <p:spPr>
          <a:xfrm>
            <a:off x="5572132" y="642918"/>
            <a:ext cx="3286148" cy="1569660"/>
          </a:xfrm>
          <a:prstGeom prst="rect">
            <a:avLst/>
          </a:prstGeom>
        </p:spPr>
        <p:txBody>
          <a:bodyPr wrap="square">
            <a:spAutoFit/>
          </a:bodyPr>
          <a:lstStyle/>
          <a:p>
            <a:pPr>
              <a:defRPr/>
            </a:pPr>
            <a:r>
              <a:rPr lang="en-AU" sz="4800" dirty="0" smtClean="0"/>
              <a:t>This is John Steinbeck </a:t>
            </a:r>
          </a:p>
        </p:txBody>
      </p:sp>
      <p:sp>
        <p:nvSpPr>
          <p:cNvPr id="6" name="TextBox 5"/>
          <p:cNvSpPr txBox="1"/>
          <p:nvPr/>
        </p:nvSpPr>
        <p:spPr>
          <a:xfrm>
            <a:off x="6000760" y="2428868"/>
            <a:ext cx="2143140" cy="3108543"/>
          </a:xfrm>
          <a:prstGeom prst="rect">
            <a:avLst/>
          </a:prstGeom>
          <a:noFill/>
        </p:spPr>
        <p:txBody>
          <a:bodyPr wrap="square" rtlCol="0">
            <a:spAutoFit/>
          </a:bodyPr>
          <a:lstStyle/>
          <a:p>
            <a:r>
              <a:rPr lang="en-AU" sz="2800" dirty="0" smtClean="0"/>
              <a:t>He is considered one of the most important of American authors</a:t>
            </a:r>
            <a:endParaRPr lang="en-A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hollyhistoricalsociety.org/images/dust%20bowl%201.jpg"/>
          <p:cNvPicPr>
            <a:picLocks noChangeAspect="1" noChangeArrowheads="1"/>
          </p:cNvPicPr>
          <p:nvPr/>
        </p:nvPicPr>
        <p:blipFill>
          <a:blip r:embed="rId2"/>
          <a:srcRect/>
          <a:stretch>
            <a:fillRect/>
          </a:stretch>
        </p:blipFill>
        <p:spPr bwMode="auto">
          <a:xfrm>
            <a:off x="500034" y="857232"/>
            <a:ext cx="7856416" cy="485778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ollyhistoricalsociety.org/images/dust%20bowl%200.jpg"/>
          <p:cNvPicPr>
            <a:picLocks noChangeAspect="1" noChangeArrowheads="1"/>
          </p:cNvPicPr>
          <p:nvPr/>
        </p:nvPicPr>
        <p:blipFill>
          <a:blip r:embed="rId2"/>
          <a:srcRect/>
          <a:stretch>
            <a:fillRect/>
          </a:stretch>
        </p:blipFill>
        <p:spPr bwMode="auto">
          <a:xfrm>
            <a:off x="142844" y="500042"/>
            <a:ext cx="8888350" cy="51435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935"/>
          <p:cNvPicPr>
            <a:picLocks noChangeAspect="1" noChangeArrowheads="1"/>
          </p:cNvPicPr>
          <p:nvPr/>
        </p:nvPicPr>
        <p:blipFill>
          <a:blip r:embed="rId2"/>
          <a:srcRect/>
          <a:stretch>
            <a:fillRect/>
          </a:stretch>
        </p:blipFill>
        <p:spPr bwMode="auto">
          <a:xfrm>
            <a:off x="428596" y="480039"/>
            <a:ext cx="8358246" cy="551644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sa.com/discoveryguides/refugee/images/dustbowl.gif"/>
          <p:cNvPicPr>
            <a:picLocks noChangeAspect="1" noChangeArrowheads="1"/>
          </p:cNvPicPr>
          <p:nvPr/>
        </p:nvPicPr>
        <p:blipFill>
          <a:blip r:embed="rId2"/>
          <a:srcRect/>
          <a:stretch>
            <a:fillRect/>
          </a:stretch>
        </p:blipFill>
        <p:spPr bwMode="auto">
          <a:xfrm>
            <a:off x="1214414" y="1000108"/>
            <a:ext cx="6886118" cy="48577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7" descr="http://hollyhistoricalsociety.org/images/water0207.jpg"/>
          <p:cNvPicPr>
            <a:picLocks noChangeAspect="1" noChangeArrowheads="1"/>
          </p:cNvPicPr>
          <p:nvPr/>
        </p:nvPicPr>
        <p:blipFill>
          <a:blip r:embed="rId3"/>
          <a:srcRect/>
          <a:stretch>
            <a:fillRect/>
          </a:stretch>
        </p:blipFill>
        <p:spPr bwMode="auto">
          <a:xfrm>
            <a:off x="5214942" y="4071942"/>
            <a:ext cx="3630682" cy="2295528"/>
          </a:xfrm>
          <a:prstGeom prst="rect">
            <a:avLst/>
          </a:prstGeom>
          <a:noFill/>
        </p:spPr>
      </p:pic>
      <p:pic>
        <p:nvPicPr>
          <p:cNvPr id="22536" name="Picture 8" descr="http://hollyhistoricalsociety.org/images/water0206.jpg"/>
          <p:cNvPicPr>
            <a:picLocks noChangeAspect="1" noChangeArrowheads="1"/>
          </p:cNvPicPr>
          <p:nvPr/>
        </p:nvPicPr>
        <p:blipFill>
          <a:blip r:embed="rId4"/>
          <a:srcRect/>
          <a:stretch>
            <a:fillRect/>
          </a:stretch>
        </p:blipFill>
        <p:spPr bwMode="auto">
          <a:xfrm>
            <a:off x="1785918" y="142852"/>
            <a:ext cx="5383733" cy="3714776"/>
          </a:xfrm>
          <a:prstGeom prst="rect">
            <a:avLst/>
          </a:prstGeom>
          <a:noFill/>
        </p:spPr>
      </p:pic>
      <p:pic>
        <p:nvPicPr>
          <p:cNvPr id="22538" name="Picture 10" descr="http://hollyhistoricalsociety.org/images/dust_car_gs.jpg"/>
          <p:cNvPicPr>
            <a:picLocks noChangeAspect="1" noChangeArrowheads="1"/>
          </p:cNvPicPr>
          <p:nvPr/>
        </p:nvPicPr>
        <p:blipFill>
          <a:blip r:embed="rId5"/>
          <a:srcRect/>
          <a:stretch>
            <a:fillRect/>
          </a:stretch>
        </p:blipFill>
        <p:spPr bwMode="auto">
          <a:xfrm>
            <a:off x="142844" y="4000504"/>
            <a:ext cx="4357718" cy="26780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boom2bust.com/wp-content/uploads/2008/06/great-depression.jpg"/>
          <p:cNvPicPr>
            <a:picLocks noChangeAspect="1" noChangeArrowheads="1"/>
          </p:cNvPicPr>
          <p:nvPr/>
        </p:nvPicPr>
        <p:blipFill>
          <a:blip r:embed="rId2"/>
          <a:srcRect/>
          <a:stretch>
            <a:fillRect/>
          </a:stretch>
        </p:blipFill>
        <p:spPr bwMode="auto">
          <a:xfrm>
            <a:off x="714348" y="142852"/>
            <a:ext cx="7429552" cy="6174562"/>
          </a:xfrm>
          <a:prstGeom prst="rect">
            <a:avLst/>
          </a:prstGeom>
          <a:noFill/>
        </p:spPr>
      </p:pic>
      <p:sp>
        <p:nvSpPr>
          <p:cNvPr id="3" name="TextBox 2"/>
          <p:cNvSpPr txBox="1"/>
          <p:nvPr/>
        </p:nvSpPr>
        <p:spPr>
          <a:xfrm>
            <a:off x="714348" y="6273225"/>
            <a:ext cx="7762190" cy="584775"/>
          </a:xfrm>
          <a:prstGeom prst="rect">
            <a:avLst/>
          </a:prstGeom>
          <a:noFill/>
        </p:spPr>
        <p:txBody>
          <a:bodyPr wrap="none" rtlCol="0">
            <a:spAutoFit/>
          </a:bodyPr>
          <a:lstStyle/>
          <a:p>
            <a:r>
              <a:rPr lang="en-AU" sz="3200" dirty="0" smtClean="0"/>
              <a:t>They took to the road. Where would they go?</a:t>
            </a:r>
            <a:endParaRPr lang="en-AU"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sa.com/discoveryguides/refugee/images/dustbowl.gif"/>
          <p:cNvPicPr>
            <a:picLocks noChangeAspect="1" noChangeArrowheads="1"/>
          </p:cNvPicPr>
          <p:nvPr/>
        </p:nvPicPr>
        <p:blipFill>
          <a:blip r:embed="rId2"/>
          <a:srcRect/>
          <a:stretch>
            <a:fillRect/>
          </a:stretch>
        </p:blipFill>
        <p:spPr bwMode="auto">
          <a:xfrm>
            <a:off x="2428860" y="785794"/>
            <a:ext cx="6429420" cy="4535608"/>
          </a:xfrm>
          <a:prstGeom prst="rect">
            <a:avLst/>
          </a:prstGeom>
          <a:noFill/>
        </p:spPr>
      </p:pic>
      <p:sp>
        <p:nvSpPr>
          <p:cNvPr id="3" name="Right Arrow 2"/>
          <p:cNvSpPr/>
          <p:nvPr/>
        </p:nvSpPr>
        <p:spPr>
          <a:xfrm rot="10800000">
            <a:off x="2857488" y="2857496"/>
            <a:ext cx="2000264" cy="107157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AU"/>
          </a:p>
        </p:txBody>
      </p:sp>
      <p:sp>
        <p:nvSpPr>
          <p:cNvPr id="4" name="Rounded Rectangle 3"/>
          <p:cNvSpPr/>
          <p:nvPr/>
        </p:nvSpPr>
        <p:spPr>
          <a:xfrm>
            <a:off x="4071934" y="285728"/>
            <a:ext cx="4286280" cy="10715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dirty="0" smtClean="0"/>
              <a:t>California had great farmland and no dust. </a:t>
            </a:r>
            <a:endParaRPr lang="en-AU" dirty="0"/>
          </a:p>
        </p:txBody>
      </p:sp>
      <p:sp>
        <p:nvSpPr>
          <p:cNvPr id="5" name="TextBox 4"/>
          <p:cNvSpPr txBox="1"/>
          <p:nvPr/>
        </p:nvSpPr>
        <p:spPr>
          <a:xfrm>
            <a:off x="0" y="5286388"/>
            <a:ext cx="8215338" cy="646331"/>
          </a:xfrm>
          <a:prstGeom prst="rect">
            <a:avLst/>
          </a:prstGeom>
          <a:noFill/>
        </p:spPr>
        <p:txBody>
          <a:bodyPr wrap="square" rtlCol="0">
            <a:spAutoFit/>
          </a:bodyPr>
          <a:lstStyle/>
          <a:p>
            <a:pPr algn="ctr"/>
            <a:r>
              <a:rPr lang="en-AU" sz="3600" dirty="0" smtClean="0"/>
              <a:t>They would migrate to California</a:t>
            </a:r>
            <a:endParaRPr lang="en-AU"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tycounty.com/pgs_air/images/sal-riv.JPG"/>
          <p:cNvPicPr>
            <a:picLocks noChangeAspect="1" noChangeArrowheads="1"/>
          </p:cNvPicPr>
          <p:nvPr/>
        </p:nvPicPr>
        <p:blipFill>
          <a:blip r:embed="rId2"/>
          <a:srcRect/>
          <a:stretch>
            <a:fillRect/>
          </a:stretch>
        </p:blipFill>
        <p:spPr bwMode="auto">
          <a:xfrm>
            <a:off x="4357686" y="500042"/>
            <a:ext cx="4143404" cy="5737022"/>
          </a:xfrm>
          <a:prstGeom prst="rect">
            <a:avLst/>
          </a:prstGeom>
          <a:noFill/>
        </p:spPr>
      </p:pic>
      <p:sp>
        <p:nvSpPr>
          <p:cNvPr id="4" name="TextBox 3"/>
          <p:cNvSpPr txBox="1"/>
          <p:nvPr/>
        </p:nvSpPr>
        <p:spPr>
          <a:xfrm>
            <a:off x="428596" y="500042"/>
            <a:ext cx="3571900" cy="5016758"/>
          </a:xfrm>
          <a:prstGeom prst="rect">
            <a:avLst/>
          </a:prstGeom>
          <a:noFill/>
        </p:spPr>
        <p:txBody>
          <a:bodyPr wrap="square" rtlCol="0">
            <a:spAutoFit/>
          </a:bodyPr>
          <a:lstStyle/>
          <a:p>
            <a:pPr algn="ctr"/>
            <a:r>
              <a:rPr lang="en-AU" sz="3200" dirty="0" smtClean="0"/>
              <a:t>The Salinas River area in California.</a:t>
            </a:r>
          </a:p>
          <a:p>
            <a:pPr algn="ctr"/>
            <a:endParaRPr lang="en-AU" sz="3200" dirty="0" smtClean="0"/>
          </a:p>
          <a:p>
            <a:pPr algn="ctr"/>
            <a:r>
              <a:rPr lang="en-AU" sz="3200" dirty="0" smtClean="0"/>
              <a:t>Where Steinbeck grew up &amp; worked on ranches. </a:t>
            </a:r>
          </a:p>
          <a:p>
            <a:pPr algn="ctr"/>
            <a:endParaRPr lang="en-AU" sz="3200" dirty="0" smtClean="0"/>
          </a:p>
          <a:p>
            <a:pPr algn="ctr"/>
            <a:r>
              <a:rPr lang="en-AU" sz="3200" dirty="0" smtClean="0"/>
              <a:t>Into this area came many jobless men </a:t>
            </a:r>
          </a:p>
          <a:p>
            <a:pPr algn="ctr"/>
            <a:r>
              <a:rPr lang="en-AU" sz="3200" dirty="0" smtClean="0"/>
              <a:t>in the 30s.</a:t>
            </a:r>
            <a:endParaRPr lang="en-A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dcommunity.apple.com/ali/galleryfiles/12423/mueseum.jpg"/>
          <p:cNvPicPr>
            <a:picLocks noChangeAspect="1" noChangeArrowheads="1"/>
          </p:cNvPicPr>
          <p:nvPr/>
        </p:nvPicPr>
        <p:blipFill>
          <a:blip r:embed="rId2"/>
          <a:srcRect/>
          <a:stretch>
            <a:fillRect/>
          </a:stretch>
        </p:blipFill>
        <p:spPr bwMode="auto">
          <a:xfrm>
            <a:off x="142844" y="785794"/>
            <a:ext cx="6373263" cy="5634996"/>
          </a:xfrm>
          <a:prstGeom prst="rect">
            <a:avLst/>
          </a:prstGeom>
          <a:noFill/>
        </p:spPr>
      </p:pic>
      <p:pic>
        <p:nvPicPr>
          <p:cNvPr id="51202" name="Picture 2" descr="http://img6.travelblog.org/Photos/93280/379806/t/3543201-Steinbeck-Center-0.jpg"/>
          <p:cNvPicPr>
            <a:picLocks noChangeAspect="1" noChangeArrowheads="1"/>
          </p:cNvPicPr>
          <p:nvPr/>
        </p:nvPicPr>
        <p:blipFill>
          <a:blip r:embed="rId3"/>
          <a:srcRect/>
          <a:stretch>
            <a:fillRect/>
          </a:stretch>
        </p:blipFill>
        <p:spPr bwMode="auto">
          <a:xfrm>
            <a:off x="3428992" y="4304116"/>
            <a:ext cx="3405179" cy="2553884"/>
          </a:xfrm>
          <a:prstGeom prst="rect">
            <a:avLst/>
          </a:prstGeom>
          <a:noFill/>
        </p:spPr>
      </p:pic>
      <p:sp>
        <p:nvSpPr>
          <p:cNvPr id="4" name="Rectangle 3"/>
          <p:cNvSpPr/>
          <p:nvPr/>
        </p:nvSpPr>
        <p:spPr>
          <a:xfrm>
            <a:off x="6715108" y="357166"/>
            <a:ext cx="2428892" cy="4154984"/>
          </a:xfrm>
          <a:prstGeom prst="rect">
            <a:avLst/>
          </a:prstGeom>
        </p:spPr>
        <p:txBody>
          <a:bodyPr wrap="square">
            <a:spAutoFit/>
          </a:bodyPr>
          <a:lstStyle/>
          <a:p>
            <a:r>
              <a:rPr lang="en-AU" sz="2400" dirty="0" smtClean="0"/>
              <a:t>He is such a revered and loved author that he has his own museum : “The Steinbeck Centre” in California. </a:t>
            </a:r>
          </a:p>
          <a:p>
            <a:r>
              <a:rPr lang="en-AU" sz="2400" dirty="0" smtClean="0"/>
              <a:t>The reception area is actually his childhood home!</a:t>
            </a:r>
            <a:endParaRPr lang="en-A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ohhs.ohsd.net/~mkilmer/images/of%20mice%20and%20men%202.jpg"/>
          <p:cNvPicPr>
            <a:picLocks noChangeAspect="1" noChangeArrowheads="1"/>
          </p:cNvPicPr>
          <p:nvPr/>
        </p:nvPicPr>
        <p:blipFill>
          <a:blip r:embed="rId2"/>
          <a:srcRect/>
          <a:stretch>
            <a:fillRect/>
          </a:stretch>
        </p:blipFill>
        <p:spPr bwMode="auto">
          <a:xfrm>
            <a:off x="285720" y="357166"/>
            <a:ext cx="2714644" cy="3761255"/>
          </a:xfrm>
          <a:prstGeom prst="rect">
            <a:avLst/>
          </a:prstGeom>
          <a:noFill/>
        </p:spPr>
      </p:pic>
      <p:pic>
        <p:nvPicPr>
          <p:cNvPr id="40964" name="Picture 4" descr="http://www.alyon.org/generale/theatre/cinema/affiches_cinema/o/of_mice_and_men.jpg"/>
          <p:cNvPicPr>
            <a:picLocks noChangeAspect="1" noChangeArrowheads="1"/>
          </p:cNvPicPr>
          <p:nvPr/>
        </p:nvPicPr>
        <p:blipFill>
          <a:blip r:embed="rId3"/>
          <a:srcRect/>
          <a:stretch>
            <a:fillRect/>
          </a:stretch>
        </p:blipFill>
        <p:spPr bwMode="auto">
          <a:xfrm>
            <a:off x="4143372" y="1857364"/>
            <a:ext cx="3139784" cy="4667246"/>
          </a:xfrm>
          <a:prstGeom prst="rect">
            <a:avLst/>
          </a:prstGeom>
          <a:noFill/>
        </p:spPr>
      </p:pic>
      <p:pic>
        <p:nvPicPr>
          <p:cNvPr id="40966" name="Picture 6" descr="http://images.absoluteastronomy.com/images/topicimages/o/of/of_mice_and_men.gif"/>
          <p:cNvPicPr>
            <a:picLocks noChangeAspect="1" noChangeArrowheads="1"/>
          </p:cNvPicPr>
          <p:nvPr/>
        </p:nvPicPr>
        <p:blipFill>
          <a:blip r:embed="rId4"/>
          <a:srcRect/>
          <a:stretch>
            <a:fillRect/>
          </a:stretch>
        </p:blipFill>
        <p:spPr bwMode="auto">
          <a:xfrm>
            <a:off x="1785918" y="3214686"/>
            <a:ext cx="2071702" cy="3437142"/>
          </a:xfrm>
          <a:prstGeom prst="rect">
            <a:avLst/>
          </a:prstGeom>
          <a:noFill/>
        </p:spPr>
      </p:pic>
      <p:sp>
        <p:nvSpPr>
          <p:cNvPr id="6" name="Rectangle 5"/>
          <p:cNvSpPr/>
          <p:nvPr/>
        </p:nvSpPr>
        <p:spPr>
          <a:xfrm>
            <a:off x="3214678" y="285728"/>
            <a:ext cx="4572000" cy="1477328"/>
          </a:xfrm>
          <a:prstGeom prst="rect">
            <a:avLst/>
          </a:prstGeom>
        </p:spPr>
        <p:txBody>
          <a:bodyPr>
            <a:spAutoFit/>
          </a:bodyPr>
          <a:lstStyle/>
          <a:p>
            <a:r>
              <a:rPr lang="en-AU" dirty="0" smtClean="0"/>
              <a:t>With the publication of his first novella- a short novel in 1937.</a:t>
            </a:r>
          </a:p>
          <a:p>
            <a:r>
              <a:rPr lang="en-AU" dirty="0" smtClean="0"/>
              <a:t>He gains world wide recognition. He goes on to write other powerful novels. (Grapes of Wrath) </a:t>
            </a:r>
          </a:p>
          <a:p>
            <a:r>
              <a:rPr lang="en-AU" dirty="0" smtClean="0"/>
              <a:t>In 1962 he wins the Nobel Prize for Literature.</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etc.usf.edu/clipart/19400/19480/finger_19480_md.gif"/>
          <p:cNvPicPr>
            <a:picLocks noChangeAspect="1" noChangeArrowheads="1"/>
          </p:cNvPicPr>
          <p:nvPr/>
        </p:nvPicPr>
        <p:blipFill>
          <a:blip r:embed="rId2"/>
          <a:srcRect/>
          <a:stretch>
            <a:fillRect/>
          </a:stretch>
        </p:blipFill>
        <p:spPr bwMode="auto">
          <a:xfrm rot="3403832">
            <a:off x="3718250" y="3723004"/>
            <a:ext cx="1857388" cy="3403592"/>
          </a:xfrm>
          <a:prstGeom prst="rect">
            <a:avLst/>
          </a:prstGeom>
          <a:noFill/>
        </p:spPr>
      </p:pic>
      <p:sp>
        <p:nvSpPr>
          <p:cNvPr id="2" name="Title 1"/>
          <p:cNvSpPr>
            <a:spLocks noGrp="1"/>
          </p:cNvSpPr>
          <p:nvPr>
            <p:ph type="ctrTitle"/>
          </p:nvPr>
        </p:nvSpPr>
        <p:spPr>
          <a:xfrm>
            <a:off x="642910" y="428604"/>
            <a:ext cx="7772400" cy="1470025"/>
          </a:xfrm>
        </p:spPr>
        <p:txBody>
          <a:bodyPr/>
          <a:lstStyle/>
          <a:p>
            <a:r>
              <a:rPr lang="en-AU" dirty="0" smtClean="0"/>
              <a:t>Reason 2:THIS BOOK IS OFTEN CENSORED</a:t>
            </a:r>
            <a:endParaRPr lang="en-AU" dirty="0"/>
          </a:p>
        </p:txBody>
      </p:sp>
      <p:sp>
        <p:nvSpPr>
          <p:cNvPr id="3" name="Subtitle 2"/>
          <p:cNvSpPr>
            <a:spLocks noGrp="1"/>
          </p:cNvSpPr>
          <p:nvPr>
            <p:ph type="subTitle" idx="1"/>
          </p:nvPr>
        </p:nvSpPr>
        <p:spPr>
          <a:xfrm>
            <a:off x="714348" y="1857364"/>
            <a:ext cx="7058052" cy="2400320"/>
          </a:xfrm>
        </p:spPr>
        <p:txBody>
          <a:bodyPr>
            <a:normAutofit/>
          </a:bodyPr>
          <a:lstStyle/>
          <a:p>
            <a:r>
              <a:rPr lang="en-AU" dirty="0" smtClean="0">
                <a:solidFill>
                  <a:schemeClr val="tx1"/>
                </a:solidFill>
              </a:rPr>
              <a:t>Even though Of Mice and Men is considered an American classic. </a:t>
            </a:r>
          </a:p>
          <a:p>
            <a:r>
              <a:rPr lang="en-AU" dirty="0" smtClean="0">
                <a:solidFill>
                  <a:schemeClr val="tx1"/>
                </a:solidFill>
              </a:rPr>
              <a:t>It is one of the most banned books </a:t>
            </a:r>
          </a:p>
          <a:p>
            <a:r>
              <a:rPr lang="en-AU" dirty="0" smtClean="0">
                <a:solidFill>
                  <a:schemeClr val="tx1"/>
                </a:solidFill>
              </a:rPr>
              <a:t>in American schools. </a:t>
            </a:r>
            <a:endParaRPr lang="en-AU" dirty="0">
              <a:solidFill>
                <a:schemeClr val="tx1"/>
              </a:solidFill>
            </a:endParaRPr>
          </a:p>
        </p:txBody>
      </p:sp>
      <p:pic>
        <p:nvPicPr>
          <p:cNvPr id="12292" name="Picture 4" descr="http://www.gpc.edu/~clalib/bulletinboard/bannedbooks.gif"/>
          <p:cNvPicPr>
            <a:picLocks noChangeAspect="1" noChangeArrowheads="1"/>
          </p:cNvPicPr>
          <p:nvPr/>
        </p:nvPicPr>
        <p:blipFill>
          <a:blip r:embed="rId3"/>
          <a:srcRect/>
          <a:stretch>
            <a:fillRect/>
          </a:stretch>
        </p:blipFill>
        <p:spPr bwMode="auto">
          <a:xfrm>
            <a:off x="5715008" y="3143248"/>
            <a:ext cx="3143257" cy="3422659"/>
          </a:xfrm>
          <a:prstGeom prst="rect">
            <a:avLst/>
          </a:prstGeom>
          <a:noFill/>
        </p:spPr>
      </p:pic>
      <p:pic>
        <p:nvPicPr>
          <p:cNvPr id="12294" name="Picture 6" descr="Top 10 Banned Books ... "/>
          <p:cNvPicPr>
            <a:picLocks noChangeAspect="1" noChangeArrowheads="1"/>
          </p:cNvPicPr>
          <p:nvPr/>
        </p:nvPicPr>
        <p:blipFill>
          <a:blip r:embed="rId4"/>
          <a:srcRect/>
          <a:stretch>
            <a:fillRect/>
          </a:stretch>
        </p:blipFill>
        <p:spPr bwMode="auto">
          <a:xfrm rot="18757348">
            <a:off x="809845" y="3692891"/>
            <a:ext cx="2143140" cy="236484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arltonbrass.org.uk/censored.jpg"/>
          <p:cNvPicPr>
            <a:picLocks noChangeAspect="1" noChangeArrowheads="1"/>
          </p:cNvPicPr>
          <p:nvPr/>
        </p:nvPicPr>
        <p:blipFill>
          <a:blip r:embed="rId2"/>
          <a:srcRect/>
          <a:stretch>
            <a:fillRect/>
          </a:stretch>
        </p:blipFill>
        <p:spPr bwMode="auto">
          <a:xfrm rot="20317522">
            <a:off x="5134488" y="3140784"/>
            <a:ext cx="3637462" cy="2728097"/>
          </a:xfrm>
          <a:prstGeom prst="rect">
            <a:avLst/>
          </a:prstGeom>
          <a:noFill/>
        </p:spPr>
      </p:pic>
      <p:sp>
        <p:nvSpPr>
          <p:cNvPr id="3" name="Rectangle 2"/>
          <p:cNvSpPr/>
          <p:nvPr/>
        </p:nvSpPr>
        <p:spPr>
          <a:xfrm>
            <a:off x="571472" y="428604"/>
            <a:ext cx="778674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It is banned because of its language:</a:t>
            </a:r>
          </a:p>
        </p:txBody>
      </p:sp>
      <p:sp>
        <p:nvSpPr>
          <p:cNvPr id="2" name="TextBox 1"/>
          <p:cNvSpPr txBox="1"/>
          <p:nvPr/>
        </p:nvSpPr>
        <p:spPr>
          <a:xfrm>
            <a:off x="785786" y="2214554"/>
            <a:ext cx="6429420" cy="3754874"/>
          </a:xfrm>
          <a:prstGeom prst="rect">
            <a:avLst/>
          </a:prstGeom>
          <a:noFill/>
        </p:spPr>
        <p:txBody>
          <a:bodyPr wrap="square" rtlCol="0">
            <a:spAutoFit/>
          </a:bodyPr>
          <a:lstStyle/>
          <a:p>
            <a:pPr algn="ctr"/>
            <a:r>
              <a:rPr lang="en-AU" sz="4400" dirty="0" smtClean="0"/>
              <a:t>Examples:</a:t>
            </a:r>
          </a:p>
          <a:p>
            <a:pPr algn="ctr"/>
            <a:r>
              <a:rPr lang="en-AU" sz="4400" dirty="0" smtClean="0"/>
              <a:t>Son of a bitch</a:t>
            </a:r>
          </a:p>
          <a:p>
            <a:pPr algn="ctr"/>
            <a:r>
              <a:rPr lang="en-AU" sz="4400" dirty="0" smtClean="0"/>
              <a:t>Whore </a:t>
            </a:r>
          </a:p>
          <a:p>
            <a:pPr algn="ctr"/>
            <a:r>
              <a:rPr lang="en-AU" sz="4400" dirty="0" smtClean="0"/>
              <a:t>Bastard</a:t>
            </a:r>
          </a:p>
          <a:p>
            <a:pPr algn="ctr"/>
            <a:r>
              <a:rPr lang="en-AU" sz="4400" dirty="0" smtClean="0"/>
              <a:t>The “n” word</a:t>
            </a:r>
          </a:p>
          <a:p>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unnytheworld.com/2007/Sep/banned_books2.jpg"/>
          <p:cNvPicPr>
            <a:picLocks noChangeAspect="1" noChangeArrowheads="1"/>
          </p:cNvPicPr>
          <p:nvPr/>
        </p:nvPicPr>
        <p:blipFill>
          <a:blip r:embed="rId2"/>
          <a:srcRect/>
          <a:stretch>
            <a:fillRect/>
          </a:stretch>
        </p:blipFill>
        <p:spPr bwMode="auto">
          <a:xfrm>
            <a:off x="1071538" y="285728"/>
            <a:ext cx="4286280" cy="6286546"/>
          </a:xfrm>
          <a:prstGeom prst="rect">
            <a:avLst/>
          </a:prstGeom>
          <a:noFill/>
        </p:spPr>
      </p:pic>
      <p:pic>
        <p:nvPicPr>
          <p:cNvPr id="37892" name="Picture 4" descr="Top 10 Banned Books ... "/>
          <p:cNvPicPr>
            <a:picLocks noChangeAspect="1" noChangeArrowheads="1"/>
          </p:cNvPicPr>
          <p:nvPr/>
        </p:nvPicPr>
        <p:blipFill>
          <a:blip r:embed="rId3"/>
          <a:srcRect/>
          <a:stretch>
            <a:fillRect/>
          </a:stretch>
        </p:blipFill>
        <p:spPr bwMode="auto">
          <a:xfrm>
            <a:off x="6215074" y="928670"/>
            <a:ext cx="1928826" cy="2128361"/>
          </a:xfrm>
          <a:prstGeom prst="rect">
            <a:avLst/>
          </a:prstGeom>
          <a:noFill/>
        </p:spPr>
      </p:pic>
      <p:sp>
        <p:nvSpPr>
          <p:cNvPr id="4" name="TextBox 3"/>
          <p:cNvSpPr txBox="1"/>
          <p:nvPr/>
        </p:nvSpPr>
        <p:spPr>
          <a:xfrm>
            <a:off x="5929322" y="3571876"/>
            <a:ext cx="2428892" cy="2677656"/>
          </a:xfrm>
          <a:prstGeom prst="rect">
            <a:avLst/>
          </a:prstGeom>
          <a:noFill/>
        </p:spPr>
        <p:txBody>
          <a:bodyPr wrap="square" rtlCol="0">
            <a:spAutoFit/>
          </a:bodyPr>
          <a:lstStyle/>
          <a:p>
            <a:r>
              <a:rPr lang="en-AU" sz="2800" dirty="0" smtClean="0"/>
              <a:t>Here are some examples of other banned literature in American schools.</a:t>
            </a:r>
            <a:endParaRPr lang="en-A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etc.usf.edu/clipart/19400/19480/finger_19480_md.gif"/>
          <p:cNvPicPr>
            <a:picLocks noChangeAspect="1" noChangeArrowheads="1"/>
          </p:cNvPicPr>
          <p:nvPr/>
        </p:nvPicPr>
        <p:blipFill>
          <a:blip r:embed="rId2"/>
          <a:srcRect/>
          <a:stretch>
            <a:fillRect/>
          </a:stretch>
        </p:blipFill>
        <p:spPr bwMode="auto">
          <a:xfrm>
            <a:off x="500034" y="2714620"/>
            <a:ext cx="1819275" cy="3333750"/>
          </a:xfrm>
          <a:prstGeom prst="rect">
            <a:avLst/>
          </a:prstGeom>
          <a:noFill/>
        </p:spPr>
      </p:pic>
      <p:pic>
        <p:nvPicPr>
          <p:cNvPr id="66564" name="Picture 4" descr="http://events.stanford.edu/events/134/13473/feminist.jpg"/>
          <p:cNvPicPr>
            <a:picLocks noChangeAspect="1" noChangeArrowheads="1"/>
          </p:cNvPicPr>
          <p:nvPr/>
        </p:nvPicPr>
        <p:blipFill>
          <a:blip r:embed="rId3"/>
          <a:srcRect/>
          <a:stretch>
            <a:fillRect/>
          </a:stretch>
        </p:blipFill>
        <p:spPr bwMode="auto">
          <a:xfrm>
            <a:off x="3143240" y="1428736"/>
            <a:ext cx="5478167" cy="5204260"/>
          </a:xfrm>
          <a:prstGeom prst="rect">
            <a:avLst/>
          </a:prstGeom>
          <a:noFill/>
        </p:spPr>
      </p:pic>
      <p:sp>
        <p:nvSpPr>
          <p:cNvPr id="2" name="TextBox 1"/>
          <p:cNvSpPr txBox="1"/>
          <p:nvPr/>
        </p:nvSpPr>
        <p:spPr>
          <a:xfrm>
            <a:off x="214282" y="357166"/>
            <a:ext cx="8286807" cy="3046988"/>
          </a:xfrm>
          <a:prstGeom prst="rect">
            <a:avLst/>
          </a:prstGeom>
          <a:noFill/>
        </p:spPr>
        <p:txBody>
          <a:bodyPr wrap="square" rtlCol="0">
            <a:spAutoFit/>
          </a:bodyPr>
          <a:lstStyle/>
          <a:p>
            <a:r>
              <a:rPr lang="en-AU" sz="4800" dirty="0" smtClean="0"/>
              <a:t>Of Mice and Men is controversial because of the way it depicts</a:t>
            </a:r>
          </a:p>
          <a:p>
            <a:r>
              <a:rPr lang="en-AU" sz="4800" dirty="0" smtClean="0"/>
              <a:t>          women</a:t>
            </a:r>
            <a:endParaRPr lang="en-AU"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1stinshow.com/items/it_wc_house1lrg.jpg"/>
          <p:cNvPicPr>
            <a:picLocks noChangeAspect="1" noChangeArrowheads="1"/>
          </p:cNvPicPr>
          <p:nvPr/>
        </p:nvPicPr>
        <p:blipFill>
          <a:blip r:embed="rId2"/>
          <a:srcRect/>
          <a:stretch>
            <a:fillRect/>
          </a:stretch>
        </p:blipFill>
        <p:spPr bwMode="auto">
          <a:xfrm>
            <a:off x="6429387" y="3429000"/>
            <a:ext cx="2607809" cy="2894669"/>
          </a:xfrm>
          <a:prstGeom prst="rect">
            <a:avLst/>
          </a:prstGeom>
          <a:noFill/>
        </p:spPr>
      </p:pic>
      <p:sp>
        <p:nvSpPr>
          <p:cNvPr id="2" name="TextBox 1"/>
          <p:cNvSpPr txBox="1"/>
          <p:nvPr/>
        </p:nvSpPr>
        <p:spPr>
          <a:xfrm>
            <a:off x="785786" y="500042"/>
            <a:ext cx="6143668" cy="6186309"/>
          </a:xfrm>
          <a:prstGeom prst="rect">
            <a:avLst/>
          </a:prstGeom>
          <a:noFill/>
        </p:spPr>
        <p:txBody>
          <a:bodyPr wrap="square" rtlCol="0">
            <a:spAutoFit/>
          </a:bodyPr>
          <a:lstStyle/>
          <a:p>
            <a:pPr algn="ctr"/>
            <a:r>
              <a:rPr lang="en-AU" sz="4400" dirty="0" smtClean="0"/>
              <a:t>The book is also censored because the characters are rough &amp; tough ranch hands. They spend most of their free time drinking alcohol and visiting prostitutes in what is known as a </a:t>
            </a:r>
          </a:p>
          <a:p>
            <a:pPr algn="ctr"/>
            <a:r>
              <a:rPr lang="en-AU" sz="4400" dirty="0" smtClean="0"/>
              <a:t>“cat-house”.</a:t>
            </a:r>
            <a:endParaRPr lang="en-AU"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3037</TotalTime>
  <Words>561</Words>
  <Application>Microsoft Office PowerPoint</Application>
  <PresentationFormat>On-screen Show (4:3)</PresentationFormat>
  <Paragraphs>54</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Reason 2:THIS BOOK IS OFTEN CENSORED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Margie</dc:creator>
  <cp:lastModifiedBy>rruggles</cp:lastModifiedBy>
  <cp:revision>173</cp:revision>
  <dcterms:created xsi:type="dcterms:W3CDTF">2009-09-28T04:40:31Z</dcterms:created>
  <dcterms:modified xsi:type="dcterms:W3CDTF">2016-10-31T12:42:33Z</dcterms:modified>
</cp:coreProperties>
</file>